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1" d="100"/>
          <a:sy n="121" d="100"/>
        </p:scale>
        <p:origin x="4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k, Patricia" userId="726951fb-085d-46f6-90c4-951f9ebb8cdd" providerId="ADAL" clId="{22E84CDF-6D66-4F62-9A69-E98CD35E24C8}"/>
    <pc:docChg chg="modSld">
      <pc:chgData name="Kirk, Patricia" userId="726951fb-085d-46f6-90c4-951f9ebb8cdd" providerId="ADAL" clId="{22E84CDF-6D66-4F62-9A69-E98CD35E24C8}" dt="2024-06-27T12:27:01.994" v="6" actId="20577"/>
      <pc:docMkLst>
        <pc:docMk/>
      </pc:docMkLst>
      <pc:sldChg chg="modSp mod">
        <pc:chgData name="Kirk, Patricia" userId="726951fb-085d-46f6-90c4-951f9ebb8cdd" providerId="ADAL" clId="{22E84CDF-6D66-4F62-9A69-E98CD35E24C8}" dt="2024-06-27T12:27:01.994" v="6" actId="20577"/>
        <pc:sldMkLst>
          <pc:docMk/>
          <pc:sldMk cId="410387999" sldId="257"/>
        </pc:sldMkLst>
        <pc:spChg chg="mod">
          <ac:chgData name="Kirk, Patricia" userId="726951fb-085d-46f6-90c4-951f9ebb8cdd" providerId="ADAL" clId="{22E84CDF-6D66-4F62-9A69-E98CD35E24C8}" dt="2024-06-27T12:27:01.994" v="6" actId="20577"/>
          <ac:spMkLst>
            <pc:docMk/>
            <pc:sldMk cId="410387999" sldId="257"/>
            <ac:spMk id="1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8021BEA-98AB-4B9B-A39B-7044EB080F21}"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572083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021BEA-98AB-4B9B-A39B-7044EB080F21}"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1533169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021BEA-98AB-4B9B-A39B-7044EB080F21}"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3044382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8021BEA-98AB-4B9B-A39B-7044EB080F21}"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2051038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8021BEA-98AB-4B9B-A39B-7044EB080F21}" type="datetimeFigureOut">
              <a:rPr lang="en-US" smtClean="0"/>
              <a:t>6/27/2024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2117272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8021BEA-98AB-4B9B-A39B-7044EB080F21}"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196948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8021BEA-98AB-4B9B-A39B-7044EB080F21}" type="datetimeFigureOut">
              <a:rPr lang="en-US" smtClean="0"/>
              <a:t>6/27/2024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1403630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8021BEA-98AB-4B9B-A39B-7044EB080F21}" type="datetimeFigureOut">
              <a:rPr lang="en-US" smtClean="0"/>
              <a:t>6/27/2024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29829933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021BEA-98AB-4B9B-A39B-7044EB080F21}" type="datetimeFigureOut">
              <a:rPr lang="en-US" smtClean="0"/>
              <a:t>6/27/2024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3643614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8021BEA-98AB-4B9B-A39B-7044EB080F21}"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3567958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8021BEA-98AB-4B9B-A39B-7044EB080F21}" type="datetimeFigureOut">
              <a:rPr lang="en-US" smtClean="0"/>
              <a:t>6/27/2024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C974E3-528A-4158-91D7-23055890ECFC}" type="slidenum">
              <a:rPr lang="en-US" smtClean="0"/>
              <a:t>‹#›</a:t>
            </a:fld>
            <a:endParaRPr lang="en-US"/>
          </a:p>
        </p:txBody>
      </p:sp>
    </p:spTree>
    <p:extLst>
      <p:ext uri="{BB962C8B-B14F-4D97-AF65-F5344CB8AC3E}">
        <p14:creationId xmlns:p14="http://schemas.microsoft.com/office/powerpoint/2010/main" val="28045130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21BEA-98AB-4B9B-A39B-7044EB080F21}" type="datetimeFigureOut">
              <a:rPr lang="en-US" smtClean="0"/>
              <a:t>6/27/2024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C974E3-528A-4158-91D7-23055890ECFC}" type="slidenum">
              <a:rPr lang="en-US" smtClean="0"/>
              <a:t>‹#›</a:t>
            </a:fld>
            <a:endParaRPr lang="en-US"/>
          </a:p>
        </p:txBody>
      </p:sp>
    </p:spTree>
    <p:extLst>
      <p:ext uri="{BB962C8B-B14F-4D97-AF65-F5344CB8AC3E}">
        <p14:creationId xmlns:p14="http://schemas.microsoft.com/office/powerpoint/2010/main" val="9715425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overageLetters@killeenisd.org"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0729" y="365126"/>
            <a:ext cx="10523071" cy="541176"/>
          </a:xfrm>
        </p:spPr>
        <p:txBody>
          <a:bodyPr anchor="t">
            <a:normAutofit/>
          </a:bodyPr>
          <a:lstStyle/>
          <a:p>
            <a:pPr algn="ctr"/>
            <a:r>
              <a:rPr lang="en-US" sz="3200" b="1" dirty="0"/>
              <a:t>Cash in Lieu Rules and Process</a:t>
            </a:r>
          </a:p>
        </p:txBody>
      </p:sp>
      <p:sp>
        <p:nvSpPr>
          <p:cNvPr id="5" name="TextBox 4"/>
          <p:cNvSpPr txBox="1"/>
          <p:nvPr/>
        </p:nvSpPr>
        <p:spPr>
          <a:xfrm>
            <a:off x="2335569" y="997528"/>
            <a:ext cx="7639396" cy="369332"/>
          </a:xfrm>
          <a:prstGeom prst="rect">
            <a:avLst/>
          </a:prstGeom>
          <a:solidFill>
            <a:schemeClr val="bg2">
              <a:lumMod val="90000"/>
            </a:schemeClr>
          </a:solidFill>
          <a:ln>
            <a:solidFill>
              <a:schemeClr val="tx1"/>
            </a:solidFill>
          </a:ln>
        </p:spPr>
        <p:txBody>
          <a:bodyPr wrap="square" rtlCol="0">
            <a:spAutoFit/>
          </a:bodyPr>
          <a:lstStyle/>
          <a:p>
            <a:pPr algn="ctr"/>
            <a:r>
              <a:rPr lang="en-US" dirty="0"/>
              <a:t>Are you declining KISD Health Insurance?</a:t>
            </a:r>
          </a:p>
        </p:txBody>
      </p:sp>
      <p:sp>
        <p:nvSpPr>
          <p:cNvPr id="8" name="TextBox 7"/>
          <p:cNvSpPr txBox="1"/>
          <p:nvPr/>
        </p:nvSpPr>
        <p:spPr>
          <a:xfrm>
            <a:off x="7608121" y="1736192"/>
            <a:ext cx="1587732" cy="369332"/>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US" dirty="0"/>
              <a:t>No</a:t>
            </a:r>
          </a:p>
        </p:txBody>
      </p:sp>
      <p:sp>
        <p:nvSpPr>
          <p:cNvPr id="9" name="TextBox 8"/>
          <p:cNvSpPr txBox="1"/>
          <p:nvPr/>
        </p:nvSpPr>
        <p:spPr>
          <a:xfrm>
            <a:off x="3433155" y="1736192"/>
            <a:ext cx="1435177" cy="369332"/>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US" dirty="0"/>
              <a:t>Yes</a:t>
            </a:r>
          </a:p>
        </p:txBody>
      </p:sp>
      <p:sp>
        <p:nvSpPr>
          <p:cNvPr id="10" name="TextBox 9"/>
          <p:cNvSpPr txBox="1"/>
          <p:nvPr/>
        </p:nvSpPr>
        <p:spPr>
          <a:xfrm>
            <a:off x="1464735" y="2486375"/>
            <a:ext cx="4461310" cy="923330"/>
          </a:xfrm>
          <a:prstGeom prst="rect">
            <a:avLst/>
          </a:prstGeom>
          <a:solidFill>
            <a:schemeClr val="accent4">
              <a:lumMod val="40000"/>
              <a:lumOff val="60000"/>
            </a:schemeClr>
          </a:solidFill>
          <a:ln>
            <a:solidFill>
              <a:schemeClr val="tx1"/>
            </a:solidFill>
          </a:ln>
        </p:spPr>
        <p:txBody>
          <a:bodyPr wrap="square" rtlCol="0">
            <a:spAutoFit/>
          </a:bodyPr>
          <a:lstStyle/>
          <a:p>
            <a:pPr algn="ctr"/>
            <a:r>
              <a:rPr lang="en-US" dirty="0"/>
              <a:t>Are you going to </a:t>
            </a:r>
            <a:r>
              <a:rPr lang="en-US" sz="1600" dirty="0"/>
              <a:t>provide</a:t>
            </a:r>
            <a:r>
              <a:rPr lang="en-US" dirty="0"/>
              <a:t> a Qualified* Certificate of Credible Coverage and </a:t>
            </a:r>
            <a:r>
              <a:rPr lang="en-US"/>
              <a:t>sign an </a:t>
            </a:r>
            <a:r>
              <a:rPr lang="en-US" dirty="0"/>
              <a:t>Affidavit of Coverage? </a:t>
            </a:r>
          </a:p>
        </p:txBody>
      </p:sp>
      <p:sp>
        <p:nvSpPr>
          <p:cNvPr id="11" name="TextBox 10"/>
          <p:cNvSpPr txBox="1"/>
          <p:nvPr/>
        </p:nvSpPr>
        <p:spPr>
          <a:xfrm>
            <a:off x="1464735" y="3697729"/>
            <a:ext cx="1464733" cy="369332"/>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US" dirty="0"/>
              <a:t>Yes</a:t>
            </a:r>
          </a:p>
        </p:txBody>
      </p:sp>
      <p:sp>
        <p:nvSpPr>
          <p:cNvPr id="13" name="TextBox 12"/>
          <p:cNvSpPr txBox="1"/>
          <p:nvPr/>
        </p:nvSpPr>
        <p:spPr>
          <a:xfrm>
            <a:off x="4436534" y="3721380"/>
            <a:ext cx="1489511" cy="369332"/>
          </a:xfrm>
          <a:prstGeom prst="rect">
            <a:avLst/>
          </a:prstGeom>
          <a:solidFill>
            <a:schemeClr val="accent1">
              <a:lumMod val="60000"/>
              <a:lumOff val="40000"/>
            </a:schemeClr>
          </a:solidFill>
          <a:ln>
            <a:solidFill>
              <a:schemeClr val="tx1"/>
            </a:solidFill>
          </a:ln>
        </p:spPr>
        <p:txBody>
          <a:bodyPr wrap="square" rtlCol="0">
            <a:spAutoFit/>
          </a:bodyPr>
          <a:lstStyle/>
          <a:p>
            <a:pPr algn="ctr"/>
            <a:r>
              <a:rPr lang="en-US" dirty="0"/>
              <a:t>No</a:t>
            </a:r>
          </a:p>
        </p:txBody>
      </p:sp>
      <p:sp>
        <p:nvSpPr>
          <p:cNvPr id="14" name="TextBox 13"/>
          <p:cNvSpPr txBox="1"/>
          <p:nvPr/>
        </p:nvSpPr>
        <p:spPr>
          <a:xfrm>
            <a:off x="541557" y="4366605"/>
            <a:ext cx="5918510" cy="2246769"/>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400" dirty="0"/>
              <a:t>Steps to receive Cash in Lieu:</a:t>
            </a:r>
          </a:p>
          <a:p>
            <a:r>
              <a:rPr lang="en-US" sz="1400" dirty="0"/>
              <a:t>1. Decline Medical Coverage in Enrollment System</a:t>
            </a:r>
          </a:p>
          <a:p>
            <a:r>
              <a:rPr lang="en-US" sz="1400" dirty="0"/>
              <a:t>2. Elect to receive Cash in Lieu in the form of a $200 taxable monthly payment</a:t>
            </a:r>
          </a:p>
          <a:p>
            <a:r>
              <a:rPr lang="en-US" sz="1400" dirty="0"/>
              <a:t>3. Submit your Attestation Form and Qualified Certificate of Credible Coverage to </a:t>
            </a:r>
            <a:r>
              <a:rPr lang="en-US" sz="1400" dirty="0">
                <a:hlinkClick r:id="rId2"/>
              </a:rPr>
              <a:t>CoverageLetters@killeenisd.org</a:t>
            </a:r>
            <a:r>
              <a:rPr lang="en-US" sz="1400" dirty="0"/>
              <a:t> within your 30-day enrollment period. </a:t>
            </a:r>
          </a:p>
          <a:p>
            <a:r>
              <a:rPr lang="en-US" sz="1400" dirty="0"/>
              <a:t>4. During </a:t>
            </a:r>
            <a:r>
              <a:rPr lang="en-US" sz="1400"/>
              <a:t>the Annual Enrollment </a:t>
            </a:r>
            <a:r>
              <a:rPr lang="en-US" sz="1400" dirty="0"/>
              <a:t>period (July 15-August 10) to participate in the program for Benefit year 2024-2025 </a:t>
            </a:r>
            <a:r>
              <a:rPr lang="en-US" sz="1400" u="sng" dirty="0"/>
              <a:t>all forms </a:t>
            </a:r>
            <a:r>
              <a:rPr lang="en-US" sz="1400" dirty="0"/>
              <a:t>must be received by September 1, 2024.  Only those received prior to September 1, 2024, will be eligible for Cash In Lieu for the 2024-2025 plan year.  There will be no retroactive payment.</a:t>
            </a:r>
          </a:p>
        </p:txBody>
      </p:sp>
      <p:sp>
        <p:nvSpPr>
          <p:cNvPr id="15" name="TextBox 14"/>
          <p:cNvSpPr txBox="1"/>
          <p:nvPr/>
        </p:nvSpPr>
        <p:spPr>
          <a:xfrm>
            <a:off x="6977302" y="2474856"/>
            <a:ext cx="2794868" cy="369332"/>
          </a:xfrm>
          <a:prstGeom prst="rect">
            <a:avLst/>
          </a:prstGeom>
          <a:solidFill>
            <a:srgbClr val="FF5050"/>
          </a:solidFill>
          <a:ln>
            <a:solidFill>
              <a:schemeClr val="tx1"/>
            </a:solidFill>
          </a:ln>
        </p:spPr>
        <p:txBody>
          <a:bodyPr wrap="none" rtlCol="0">
            <a:spAutoFit/>
          </a:bodyPr>
          <a:lstStyle/>
          <a:p>
            <a:r>
              <a:rPr lang="en-US" dirty="0"/>
              <a:t>You do not </a:t>
            </a:r>
            <a:r>
              <a:rPr lang="en-US" sz="1600" dirty="0"/>
              <a:t>need</a:t>
            </a:r>
            <a:r>
              <a:rPr lang="en-US" dirty="0"/>
              <a:t> to continue</a:t>
            </a:r>
          </a:p>
        </p:txBody>
      </p:sp>
      <p:sp>
        <p:nvSpPr>
          <p:cNvPr id="17" name="TextBox 16"/>
          <p:cNvSpPr txBox="1"/>
          <p:nvPr/>
        </p:nvSpPr>
        <p:spPr>
          <a:xfrm>
            <a:off x="6977301" y="3409705"/>
            <a:ext cx="3158067" cy="1077218"/>
          </a:xfrm>
          <a:prstGeom prst="rect">
            <a:avLst/>
          </a:prstGeom>
          <a:solidFill>
            <a:srgbClr val="FF5050"/>
          </a:solidFill>
          <a:ln>
            <a:solidFill>
              <a:schemeClr val="tx1"/>
            </a:solidFill>
          </a:ln>
        </p:spPr>
        <p:txBody>
          <a:bodyPr wrap="square" rtlCol="0">
            <a:spAutoFit/>
          </a:bodyPr>
          <a:lstStyle/>
          <a:p>
            <a:r>
              <a:rPr lang="en-US" sz="1600" dirty="0"/>
              <a:t>You </a:t>
            </a:r>
            <a:r>
              <a:rPr lang="en-US" sz="1600" u="sng" dirty="0"/>
              <a:t>will not</a:t>
            </a:r>
            <a:r>
              <a:rPr lang="en-US" sz="1600" dirty="0"/>
              <a:t> receive Cash in Lieu through the District if you do not provide a Certificate of Credible Coverage</a:t>
            </a:r>
            <a:endParaRPr lang="en-US" sz="1600" u="sng" dirty="0"/>
          </a:p>
        </p:txBody>
      </p:sp>
      <p:sp>
        <p:nvSpPr>
          <p:cNvPr id="19" name="TextBox 18"/>
          <p:cNvSpPr txBox="1"/>
          <p:nvPr/>
        </p:nvSpPr>
        <p:spPr>
          <a:xfrm>
            <a:off x="6977302" y="5166824"/>
            <a:ext cx="4639734" cy="1015663"/>
          </a:xfrm>
          <a:prstGeom prst="rect">
            <a:avLst/>
          </a:prstGeom>
          <a:noFill/>
          <a:ln>
            <a:solidFill>
              <a:schemeClr val="tx1"/>
            </a:solidFill>
          </a:ln>
        </p:spPr>
        <p:txBody>
          <a:bodyPr wrap="square" rtlCol="0">
            <a:spAutoFit/>
          </a:bodyPr>
          <a:lstStyle/>
          <a:p>
            <a:r>
              <a:rPr lang="en-US" sz="1200" dirty="0"/>
              <a:t>*Only group medical insurance such as insurance provided by your spouse’s employer, Tricare, Medicare, VA, etc. are considered qualifying plans. Individual plans, medical cost sharing plans and plans purchased on the Marketplace are not qualifying plans for the purpose of receiving cash in lieu. Copies of Insurance ID cards </a:t>
            </a:r>
            <a:r>
              <a:rPr lang="en-US" sz="1200" u="sng" dirty="0"/>
              <a:t>are not </a:t>
            </a:r>
            <a:r>
              <a:rPr lang="en-US" sz="1200" dirty="0"/>
              <a:t>acceptable. </a:t>
            </a:r>
          </a:p>
        </p:txBody>
      </p:sp>
      <p:cxnSp>
        <p:nvCxnSpPr>
          <p:cNvPr id="23" name="Straight Arrow Connector 22"/>
          <p:cNvCxnSpPr/>
          <p:nvPr/>
        </p:nvCxnSpPr>
        <p:spPr>
          <a:xfrm>
            <a:off x="4038600" y="1366860"/>
            <a:ext cx="0" cy="36933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5" name="Straight Arrow Connector 24"/>
          <p:cNvCxnSpPr/>
          <p:nvPr/>
        </p:nvCxnSpPr>
        <p:spPr>
          <a:xfrm>
            <a:off x="8280400" y="1389929"/>
            <a:ext cx="8467" cy="34626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p:nvPr/>
        </p:nvCxnSpPr>
        <p:spPr>
          <a:xfrm>
            <a:off x="3843867" y="2105524"/>
            <a:ext cx="0" cy="36933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9" name="Straight Arrow Connector 28"/>
          <p:cNvCxnSpPr/>
          <p:nvPr/>
        </p:nvCxnSpPr>
        <p:spPr>
          <a:xfrm>
            <a:off x="8556335" y="2105524"/>
            <a:ext cx="0" cy="36933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1" name="Straight Arrow Connector 30"/>
          <p:cNvCxnSpPr>
            <a:endCxn id="11" idx="0"/>
          </p:cNvCxnSpPr>
          <p:nvPr/>
        </p:nvCxnSpPr>
        <p:spPr>
          <a:xfrm>
            <a:off x="2197101" y="3398186"/>
            <a:ext cx="1" cy="29954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5" name="Straight Arrow Connector 34"/>
          <p:cNvCxnSpPr>
            <a:endCxn id="13" idx="0"/>
          </p:cNvCxnSpPr>
          <p:nvPr/>
        </p:nvCxnSpPr>
        <p:spPr>
          <a:xfrm>
            <a:off x="5181289" y="3420730"/>
            <a:ext cx="1" cy="30065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7" name="Straight Arrow Connector 36"/>
          <p:cNvCxnSpPr/>
          <p:nvPr/>
        </p:nvCxnSpPr>
        <p:spPr>
          <a:xfrm>
            <a:off x="1964267" y="4090712"/>
            <a:ext cx="0" cy="27589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3" name="Straight Arrow Connector 42"/>
          <p:cNvCxnSpPr>
            <a:stCxn id="13" idx="3"/>
          </p:cNvCxnSpPr>
          <p:nvPr/>
        </p:nvCxnSpPr>
        <p:spPr>
          <a:xfrm>
            <a:off x="5926045" y="3906046"/>
            <a:ext cx="96582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3879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193027e-53ca-4cf3-b42d-1bddfcb206b8" xsi:nil="true"/>
    <lcf76f155ced4ddcb4097134ff3c332f xmlns="3dee1cc9-5711-43b5-a340-caee953640f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4979EA368AA1A4F8A75D05EC3338F5D" ma:contentTypeVersion="17" ma:contentTypeDescription="Create a new document." ma:contentTypeScope="" ma:versionID="3efbf11fe62984ea893a88a0e4d672b4">
  <xsd:schema xmlns:xsd="http://www.w3.org/2001/XMLSchema" xmlns:xs="http://www.w3.org/2001/XMLSchema" xmlns:p="http://schemas.microsoft.com/office/2006/metadata/properties" xmlns:ns2="3dee1cc9-5711-43b5-a340-caee953640fc" xmlns:ns3="9193027e-53ca-4cf3-b42d-1bddfcb206b8" targetNamespace="http://schemas.microsoft.com/office/2006/metadata/properties" ma:root="true" ma:fieldsID="b671d895c7903e41dab9b7f591937213" ns2:_="" ns3:_="">
    <xsd:import namespace="3dee1cc9-5711-43b5-a340-caee953640fc"/>
    <xsd:import namespace="9193027e-53ca-4cf3-b42d-1bddfcb206b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ee1cc9-5711-43b5-a340-caee953640f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d2435824-35aa-46e2-81ad-526648f7038f" ma:termSetId="09814cd3-568e-fe90-9814-8d621ff8fb84" ma:anchorId="fba54fb3-c3e1-fe81-a776-ca4b69148c4d" ma:open="true" ma:isKeyword="false">
      <xsd:complexType>
        <xsd:sequence>
          <xsd:element ref="pc:Terms" minOccurs="0" maxOccurs="1"/>
        </xsd:sequence>
      </xsd:complexType>
    </xsd:element>
    <xsd:element name="MediaServiceDateTaken" ma:index="20" nillable="true" ma:displayName="MediaServiceDateTaken" ma:hidden="true" ma:internalName="MediaServiceDateTaken"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193027e-53ca-4cf3-b42d-1bddfcb206b8"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ec989d3a-d4df-4c17-99ce-d7539916c2ff}" ma:internalName="TaxCatchAll" ma:showField="CatchAllData" ma:web="9193027e-53ca-4cf3-b42d-1bddfcb206b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EB799ED-294E-4A6F-AD54-0DBC9B4F2D67}">
  <ds:schemaRefs>
    <ds:schemaRef ds:uri="http://schemas.microsoft.com/office/2006/metadata/properties"/>
    <ds:schemaRef ds:uri="http://purl.org/dc/terms/"/>
    <ds:schemaRef ds:uri="3dee1cc9-5711-43b5-a340-caee953640fc"/>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9193027e-53ca-4cf3-b42d-1bddfcb206b8"/>
    <ds:schemaRef ds:uri="http://www.w3.org/XML/1998/namespace"/>
    <ds:schemaRef ds:uri="http://purl.org/dc/dcmitype/"/>
  </ds:schemaRefs>
</ds:datastoreItem>
</file>

<file path=customXml/itemProps2.xml><?xml version="1.0" encoding="utf-8"?>
<ds:datastoreItem xmlns:ds="http://schemas.openxmlformats.org/officeDocument/2006/customXml" ds:itemID="{CCFDFDF3-1801-4CE5-BA04-D1C9A1B098A4}">
  <ds:schemaRefs>
    <ds:schemaRef ds:uri="http://schemas.microsoft.com/sharepoint/v3/contenttype/forms"/>
  </ds:schemaRefs>
</ds:datastoreItem>
</file>

<file path=customXml/itemProps3.xml><?xml version="1.0" encoding="utf-8"?>
<ds:datastoreItem xmlns:ds="http://schemas.openxmlformats.org/officeDocument/2006/customXml" ds:itemID="{77F3C965-BED7-4F3C-B684-0909169E9F95}"/>
</file>

<file path=docProps/app.xml><?xml version="1.0" encoding="utf-8"?>
<Properties xmlns="http://schemas.openxmlformats.org/officeDocument/2006/extended-properties" xmlns:vt="http://schemas.openxmlformats.org/officeDocument/2006/docPropsVTypes">
  <TotalTime>58</TotalTime>
  <Words>243</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Cash in Lieu Rules and Process</vt:lpstr>
    </vt:vector>
  </TitlesOfParts>
  <Company>Killeen Independent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Constancio, Elizabeth S</dc:creator>
  <cp:lastModifiedBy>Kirk, Patricia</cp:lastModifiedBy>
  <cp:revision>12</cp:revision>
  <cp:lastPrinted>2024-06-27T12:21:20Z</cp:lastPrinted>
  <dcterms:created xsi:type="dcterms:W3CDTF">2022-07-14T13:01:17Z</dcterms:created>
  <dcterms:modified xsi:type="dcterms:W3CDTF">2024-06-27T12:27:05Z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0x01010064979EA368AA1A4F8A75D05EC3338F5D</vt:lpwstr>
  </property>
  <property fmtid="{D5CDD505-2E9C-101B-9397-08002B2CF9AE}" pid="3" name="MediaServiceImageTags">
    <vt:lpwstr/>
  </property>
</Properties>
</file>